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57" r:id="rId4"/>
    <p:sldId id="268" r:id="rId5"/>
    <p:sldId id="269" r:id="rId6"/>
    <p:sldId id="261" r:id="rId7"/>
    <p:sldId id="270" r:id="rId8"/>
    <p:sldId id="271" r:id="rId9"/>
    <p:sldId id="262" r:id="rId10"/>
    <p:sldId id="263" r:id="rId11"/>
    <p:sldId id="258" r:id="rId12"/>
    <p:sldId id="267" r:id="rId13"/>
  </p:sldIdLst>
  <p:sldSz cx="18288000" cy="10287000"/>
  <p:notesSz cx="6858000" cy="9144000"/>
  <p:embeddedFontLst>
    <p:embeddedFont>
      <p:font typeface="Public Sans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2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782800" y="7461095"/>
            <a:ext cx="3203105" cy="2523684"/>
            <a:chOff x="0" y="0"/>
            <a:chExt cx="869733" cy="7670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69733" cy="767012"/>
            </a:xfrm>
            <a:custGeom>
              <a:avLst/>
              <a:gdLst/>
              <a:ahLst/>
              <a:cxnLst/>
              <a:rect l="l" t="t" r="r" b="b"/>
              <a:pathLst>
                <a:path w="869733" h="767012">
                  <a:moveTo>
                    <a:pt x="0" y="0"/>
                  </a:moveTo>
                  <a:lnTo>
                    <a:pt x="869733" y="0"/>
                  </a:lnTo>
                  <a:lnTo>
                    <a:pt x="869733" y="767012"/>
                  </a:lnTo>
                  <a:lnTo>
                    <a:pt x="0" y="767012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69733" cy="7955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011399" y="7461095"/>
            <a:ext cx="2680259" cy="2286288"/>
          </a:xfrm>
          <a:custGeom>
            <a:avLst/>
            <a:gdLst/>
            <a:ahLst/>
            <a:cxnLst/>
            <a:rect l="l" t="t" r="r" b="b"/>
            <a:pathLst>
              <a:path w="2755981" h="2510448">
                <a:moveTo>
                  <a:pt x="0" y="0"/>
                </a:moveTo>
                <a:lnTo>
                  <a:pt x="2755982" y="0"/>
                </a:lnTo>
                <a:lnTo>
                  <a:pt x="2755982" y="2510448"/>
                </a:lnTo>
                <a:lnTo>
                  <a:pt x="0" y="25104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609715" y="1901235"/>
            <a:ext cx="1546524" cy="1481115"/>
          </a:xfrm>
          <a:custGeom>
            <a:avLst/>
            <a:gdLst/>
            <a:ahLst/>
            <a:cxnLst/>
            <a:rect l="l" t="t" r="r" b="b"/>
            <a:pathLst>
              <a:path w="1742204" h="1742204">
                <a:moveTo>
                  <a:pt x="0" y="0"/>
                </a:moveTo>
                <a:lnTo>
                  <a:pt x="1742204" y="0"/>
                </a:lnTo>
                <a:lnTo>
                  <a:pt x="1742204" y="1742204"/>
                </a:lnTo>
                <a:lnTo>
                  <a:pt x="0" y="17422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713248" y="311827"/>
            <a:ext cx="5339459" cy="716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5759"/>
              </a:lnSpc>
            </a:pPr>
            <a:r>
              <a:rPr lang="en-US" sz="4800" spc="-576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Trường</a:t>
            </a:r>
            <a:r>
              <a:rPr lang="en-US" sz="4800" spc="-576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4800" spc="-576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Đại</a:t>
            </a:r>
            <a:r>
              <a:rPr lang="en-US" sz="4800" spc="-576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4800" spc="-576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Học</a:t>
            </a:r>
            <a:r>
              <a:rPr lang="en-US" sz="4800" spc="-576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4800" spc="-576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Bách</a:t>
            </a:r>
            <a:r>
              <a:rPr lang="en-US" sz="4800" spc="-576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Khoa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289298" y="5841341"/>
            <a:ext cx="7803253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</a:pP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Giảng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viên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hướng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dẫn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:               TS. </a:t>
            </a: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Trương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Ngọc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Châu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302550" y="7008002"/>
            <a:ext cx="10405821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</a:pP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				        Đoàn </a:t>
            </a: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Ngọc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Minh                       23T_KHDL2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019800" y="3781305"/>
            <a:ext cx="7158694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800"/>
              </a:lnSpc>
            </a:pPr>
            <a:r>
              <a:rPr lang="en-US" sz="66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   </a:t>
            </a:r>
            <a:r>
              <a:rPr lang="en-US" sz="66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Đồ</a:t>
            </a:r>
            <a:r>
              <a:rPr lang="en-US" sz="66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66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án</a:t>
            </a:r>
            <a:r>
              <a:rPr lang="en-US" sz="66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66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cơ</a:t>
            </a:r>
            <a:r>
              <a:rPr lang="en-US" sz="66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66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sở</a:t>
            </a:r>
            <a:r>
              <a:rPr lang="en-US" sz="66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66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lập</a:t>
            </a:r>
            <a:r>
              <a:rPr lang="en-US" sz="66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66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trình</a:t>
            </a:r>
            <a:endParaRPr lang="en-US" sz="6600" spc="-480" dirty="0">
              <a:solidFill>
                <a:srgbClr val="156669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  <a:p>
            <a:pPr marL="0" lvl="0" indent="0" algn="l">
              <a:lnSpc>
                <a:spcPts val="4800"/>
              </a:lnSpc>
            </a:pPr>
            <a:r>
              <a:rPr lang="en-US" sz="50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	  </a:t>
            </a:r>
            <a:r>
              <a:rPr lang="en-US" sz="50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Quản</a:t>
            </a:r>
            <a:r>
              <a:rPr lang="en-US" sz="50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50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lý</a:t>
            </a:r>
            <a:r>
              <a:rPr lang="en-US" sz="50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50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hồ</a:t>
            </a:r>
            <a:r>
              <a:rPr lang="en-US" sz="50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50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sơ</a:t>
            </a:r>
            <a:r>
              <a:rPr lang="en-US" sz="50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50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bệnh</a:t>
            </a:r>
            <a:r>
              <a:rPr lang="en-US" sz="5000" spc="-48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5000" spc="-48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viện</a:t>
            </a:r>
            <a:endParaRPr lang="en-US" sz="5000" spc="-480" dirty="0">
              <a:solidFill>
                <a:srgbClr val="156669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100540" y="1103236"/>
            <a:ext cx="4809843" cy="6027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650"/>
              </a:lnSpc>
            </a:pPr>
            <a:r>
              <a:rPr lang="en-US" sz="4400" spc="-41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Khoa </a:t>
            </a:r>
            <a:r>
              <a:rPr lang="en-US" sz="4400" spc="-41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công</a:t>
            </a:r>
            <a:r>
              <a:rPr lang="en-US" sz="4400" spc="-41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4400" spc="-41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nghệ</a:t>
            </a:r>
            <a:r>
              <a:rPr lang="en-US" sz="4400" spc="-41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4400" spc="-410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thông</a:t>
            </a:r>
            <a:r>
              <a:rPr lang="en-US" sz="4400" spc="-410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tin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302550" y="6434433"/>
            <a:ext cx="10405821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</a:pP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Sinh </a:t>
            </a: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viên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thực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hiện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:                       </a:t>
            </a: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Nguyễn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Song </a:t>
            </a:r>
            <a:r>
              <a:rPr lang="en-US" sz="3000" spc="-246" dirty="0" err="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Hào</a:t>
            </a:r>
            <a:r>
              <a:rPr lang="en-US" sz="3000" spc="-246" dirty="0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                  23T_KHDL1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455709"/>
            <a:ext cx="12974439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679"/>
              </a:lnSpc>
            </a:pP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03.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Ứng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dụng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của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hướng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đối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tượng</a:t>
            </a:r>
            <a:endParaRPr lang="en-US" sz="7999" spc="-767" dirty="0">
              <a:solidFill>
                <a:srgbClr val="156669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028700" y="4087744"/>
            <a:ext cx="5276675" cy="4821694"/>
            <a:chOff x="0" y="0"/>
            <a:chExt cx="1721972" cy="157349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21972" cy="1573495"/>
            </a:xfrm>
            <a:custGeom>
              <a:avLst/>
              <a:gdLst/>
              <a:ahLst/>
              <a:cxnLst/>
              <a:rect l="l" t="t" r="r" b="b"/>
              <a:pathLst>
                <a:path w="1721972" h="1573495">
                  <a:moveTo>
                    <a:pt x="22008" y="0"/>
                  </a:moveTo>
                  <a:lnTo>
                    <a:pt x="1699964" y="0"/>
                  </a:lnTo>
                  <a:cubicBezTo>
                    <a:pt x="1705801" y="0"/>
                    <a:pt x="1711399" y="2319"/>
                    <a:pt x="1715526" y="6446"/>
                  </a:cubicBezTo>
                  <a:cubicBezTo>
                    <a:pt x="1719654" y="10573"/>
                    <a:pt x="1721972" y="16171"/>
                    <a:pt x="1721972" y="22008"/>
                  </a:cubicBezTo>
                  <a:lnTo>
                    <a:pt x="1721972" y="1551487"/>
                  </a:lnTo>
                  <a:cubicBezTo>
                    <a:pt x="1721972" y="1563642"/>
                    <a:pt x="1712119" y="1573495"/>
                    <a:pt x="1699964" y="1573495"/>
                  </a:cubicBezTo>
                  <a:lnTo>
                    <a:pt x="22008" y="1573495"/>
                  </a:lnTo>
                  <a:cubicBezTo>
                    <a:pt x="16171" y="1573495"/>
                    <a:pt x="10573" y="1571177"/>
                    <a:pt x="6446" y="1567050"/>
                  </a:cubicBezTo>
                  <a:cubicBezTo>
                    <a:pt x="2319" y="1562922"/>
                    <a:pt x="0" y="1557324"/>
                    <a:pt x="0" y="1551487"/>
                  </a:cubicBezTo>
                  <a:lnTo>
                    <a:pt x="0" y="22008"/>
                  </a:lnTo>
                  <a:cubicBezTo>
                    <a:pt x="0" y="16171"/>
                    <a:pt x="2319" y="10573"/>
                    <a:pt x="6446" y="6446"/>
                  </a:cubicBezTo>
                  <a:cubicBezTo>
                    <a:pt x="10573" y="2319"/>
                    <a:pt x="16171" y="0"/>
                    <a:pt x="22008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721972" cy="16115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791661" y="4659922"/>
            <a:ext cx="1750752" cy="117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174"/>
              </a:lnSpc>
              <a:spcBef>
                <a:spcPct val="0"/>
              </a:spcBef>
            </a:pPr>
            <a:r>
              <a:rPr lang="en-US" sz="9556" u="none" strike="noStrike" spc="-91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01.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81738" y="5995863"/>
            <a:ext cx="3770599" cy="2000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>
              <a:lnSpc>
                <a:spcPts val="2648"/>
              </a:lnSpc>
              <a:spcBef>
                <a:spcPct val="0"/>
              </a:spcBef>
              <a:buFontTx/>
              <a:buChar char="-"/>
            </a:pP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Tái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sử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dụng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mã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nguồn</a:t>
            </a:r>
            <a:endParaRPr lang="en-US" sz="2400" b="1" u="none" strike="noStrike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lvl="1">
              <a:lnSpc>
                <a:spcPts val="2648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+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Tính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đóng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gói</a:t>
            </a:r>
            <a:endParaRPr lang="en-US" sz="24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lvl="1">
              <a:lnSpc>
                <a:spcPts val="2648"/>
              </a:lnSpc>
              <a:spcBef>
                <a:spcPct val="0"/>
              </a:spcBef>
            </a:pP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+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Tính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kế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thừa</a:t>
            </a:r>
            <a:endParaRPr lang="en-US" sz="2400" b="1" u="none" strike="noStrike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lvl="1">
              <a:lnSpc>
                <a:spcPts val="2648"/>
              </a:lnSpc>
              <a:spcBef>
                <a:spcPct val="0"/>
              </a:spcBef>
            </a:pP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+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Tính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đa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hình</a:t>
            </a:r>
            <a:endParaRPr lang="en-US" sz="2400" b="1" u="none" strike="noStrike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lvl="1">
              <a:lnSpc>
                <a:spcPts val="2648"/>
              </a:lnSpc>
              <a:spcBef>
                <a:spcPct val="0"/>
              </a:spcBef>
            </a:pP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+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Tính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trừu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tượng</a:t>
            </a:r>
            <a:endParaRPr lang="en-US" sz="2400" b="1" u="none" strike="noStrike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lvl="1">
              <a:lnSpc>
                <a:spcPts val="2648"/>
              </a:lnSpc>
              <a:spcBef>
                <a:spcPct val="0"/>
              </a:spcBef>
            </a:pPr>
            <a:endParaRPr lang="en-US" sz="2400" b="1" u="none" strike="noStrike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6505688" y="4087744"/>
            <a:ext cx="5276675" cy="4821694"/>
            <a:chOff x="0" y="0"/>
            <a:chExt cx="1721972" cy="157349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21972" cy="1573495"/>
            </a:xfrm>
            <a:custGeom>
              <a:avLst/>
              <a:gdLst/>
              <a:ahLst/>
              <a:cxnLst/>
              <a:rect l="l" t="t" r="r" b="b"/>
              <a:pathLst>
                <a:path w="1721972" h="1573495">
                  <a:moveTo>
                    <a:pt x="22008" y="0"/>
                  </a:moveTo>
                  <a:lnTo>
                    <a:pt x="1699964" y="0"/>
                  </a:lnTo>
                  <a:cubicBezTo>
                    <a:pt x="1705801" y="0"/>
                    <a:pt x="1711399" y="2319"/>
                    <a:pt x="1715526" y="6446"/>
                  </a:cubicBezTo>
                  <a:cubicBezTo>
                    <a:pt x="1719654" y="10573"/>
                    <a:pt x="1721972" y="16171"/>
                    <a:pt x="1721972" y="22008"/>
                  </a:cubicBezTo>
                  <a:lnTo>
                    <a:pt x="1721972" y="1551487"/>
                  </a:lnTo>
                  <a:cubicBezTo>
                    <a:pt x="1721972" y="1563642"/>
                    <a:pt x="1712119" y="1573495"/>
                    <a:pt x="1699964" y="1573495"/>
                  </a:cubicBezTo>
                  <a:lnTo>
                    <a:pt x="22008" y="1573495"/>
                  </a:lnTo>
                  <a:cubicBezTo>
                    <a:pt x="16171" y="1573495"/>
                    <a:pt x="10573" y="1571177"/>
                    <a:pt x="6446" y="1567050"/>
                  </a:cubicBezTo>
                  <a:cubicBezTo>
                    <a:pt x="2319" y="1562922"/>
                    <a:pt x="0" y="1557324"/>
                    <a:pt x="0" y="1551487"/>
                  </a:cubicBezTo>
                  <a:lnTo>
                    <a:pt x="0" y="22008"/>
                  </a:lnTo>
                  <a:cubicBezTo>
                    <a:pt x="0" y="16171"/>
                    <a:pt x="2319" y="10573"/>
                    <a:pt x="6446" y="6446"/>
                  </a:cubicBezTo>
                  <a:cubicBezTo>
                    <a:pt x="10573" y="2319"/>
                    <a:pt x="16171" y="0"/>
                    <a:pt x="22008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21972" cy="16115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268649" y="4659922"/>
            <a:ext cx="1750752" cy="117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174"/>
              </a:lnSpc>
              <a:spcBef>
                <a:spcPct val="0"/>
              </a:spcBef>
            </a:pPr>
            <a:r>
              <a:rPr lang="en-US" sz="9556" u="none" strike="noStrike" spc="-917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02.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258726" y="5963102"/>
            <a:ext cx="3770599" cy="3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48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-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Dễ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dàng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bảo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trì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và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mở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rộng</a:t>
            </a:r>
            <a:endParaRPr lang="en-US" sz="2400" b="1" u="none" strike="noStrike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1982625" y="4087744"/>
            <a:ext cx="5276675" cy="4821694"/>
            <a:chOff x="0" y="0"/>
            <a:chExt cx="1721972" cy="157349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21972" cy="1573495"/>
            </a:xfrm>
            <a:custGeom>
              <a:avLst/>
              <a:gdLst/>
              <a:ahLst/>
              <a:cxnLst/>
              <a:rect l="l" t="t" r="r" b="b"/>
              <a:pathLst>
                <a:path w="1721972" h="1573495">
                  <a:moveTo>
                    <a:pt x="22008" y="0"/>
                  </a:moveTo>
                  <a:lnTo>
                    <a:pt x="1699964" y="0"/>
                  </a:lnTo>
                  <a:cubicBezTo>
                    <a:pt x="1705801" y="0"/>
                    <a:pt x="1711399" y="2319"/>
                    <a:pt x="1715526" y="6446"/>
                  </a:cubicBezTo>
                  <a:cubicBezTo>
                    <a:pt x="1719654" y="10573"/>
                    <a:pt x="1721972" y="16171"/>
                    <a:pt x="1721972" y="22008"/>
                  </a:cubicBezTo>
                  <a:lnTo>
                    <a:pt x="1721972" y="1551487"/>
                  </a:lnTo>
                  <a:cubicBezTo>
                    <a:pt x="1721972" y="1563642"/>
                    <a:pt x="1712119" y="1573495"/>
                    <a:pt x="1699964" y="1573495"/>
                  </a:cubicBezTo>
                  <a:lnTo>
                    <a:pt x="22008" y="1573495"/>
                  </a:lnTo>
                  <a:cubicBezTo>
                    <a:pt x="16171" y="1573495"/>
                    <a:pt x="10573" y="1571177"/>
                    <a:pt x="6446" y="1567050"/>
                  </a:cubicBezTo>
                  <a:cubicBezTo>
                    <a:pt x="2319" y="1562922"/>
                    <a:pt x="0" y="1557324"/>
                    <a:pt x="0" y="1551487"/>
                  </a:cubicBezTo>
                  <a:lnTo>
                    <a:pt x="0" y="22008"/>
                  </a:lnTo>
                  <a:cubicBezTo>
                    <a:pt x="0" y="16171"/>
                    <a:pt x="2319" y="10573"/>
                    <a:pt x="6446" y="6446"/>
                  </a:cubicBezTo>
                  <a:cubicBezTo>
                    <a:pt x="10573" y="2319"/>
                    <a:pt x="16171" y="0"/>
                    <a:pt x="22008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721972" cy="16115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3745587" y="4659922"/>
            <a:ext cx="1750752" cy="117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174"/>
              </a:lnSpc>
              <a:spcBef>
                <a:spcPct val="0"/>
              </a:spcBef>
            </a:pPr>
            <a:r>
              <a:rPr lang="en-US" sz="9556" u="none" strike="noStrike" spc="-917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03.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735663" y="5963102"/>
            <a:ext cx="3770599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648"/>
              </a:lnSpc>
              <a:spcBef>
                <a:spcPct val="0"/>
              </a:spcBef>
            </a:pP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-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Giả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thiểu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rủi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ro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trong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lập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trình</a:t>
            </a:r>
            <a:endParaRPr lang="en-US" sz="24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marL="342900" lvl="0" indent="-342900">
              <a:lnSpc>
                <a:spcPts val="2648"/>
              </a:lnSpc>
              <a:spcBef>
                <a:spcPct val="0"/>
              </a:spcBef>
              <a:buFontTx/>
              <a:buChar char="-"/>
            </a:pP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Quản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lý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dữ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liệu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tốt</a:t>
            </a:r>
            <a:r>
              <a:rPr lang="en-US" sz="2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hơn</a:t>
            </a:r>
            <a:endParaRPr lang="en-US" sz="2400" b="1" u="none" strike="noStrike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20" name="TextBox 4">
            <a:extLst>
              <a:ext uri="{FF2B5EF4-FFF2-40B4-BE49-F238E27FC236}">
                <a16:creationId xmlns:a16="http://schemas.microsoft.com/office/drawing/2014/main" id="{A3019573-D363-42AD-4F24-4B8512D4B76F}"/>
              </a:ext>
            </a:extLst>
          </p:cNvPr>
          <p:cNvSpPr txBox="1"/>
          <p:nvPr/>
        </p:nvSpPr>
        <p:spPr>
          <a:xfrm>
            <a:off x="1655042" y="2441393"/>
            <a:ext cx="7794590" cy="42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Lợi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ích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của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việc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sử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dụng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hướng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đối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tượng</a:t>
            </a:r>
            <a:endParaRPr lang="en-US" sz="36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64845" y="1104900"/>
            <a:ext cx="8217293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79"/>
              </a:lnSpc>
            </a:pP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04.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Nhận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xét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và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đánh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giá</a:t>
            </a:r>
            <a:endParaRPr lang="en-US" sz="7999" spc="-767" dirty="0">
              <a:solidFill>
                <a:srgbClr val="156669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B658C5-B7CE-59DF-E9A9-4135FEEC59BE}"/>
              </a:ext>
            </a:extLst>
          </p:cNvPr>
          <p:cNvSpPr txBox="1"/>
          <p:nvPr/>
        </p:nvSpPr>
        <p:spPr>
          <a:xfrm>
            <a:off x="1044358" y="3403760"/>
            <a:ext cx="4794317" cy="3195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>
              <a:lnSpc>
                <a:spcPts val="2192"/>
              </a:lnSpc>
              <a:spcBef>
                <a:spcPct val="0"/>
              </a:spcBef>
            </a:pP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Đạt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được</a:t>
            </a:r>
            <a:endParaRPr lang="en-US" sz="32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marL="0" lvl="0" indent="0" algn="ctr">
              <a:lnSpc>
                <a:spcPts val="2192"/>
              </a:lnSpc>
              <a:spcBef>
                <a:spcPct val="0"/>
              </a:spcBef>
            </a:pPr>
            <a:endParaRPr lang="en-US" sz="32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Các</a:t>
            </a:r>
            <a:r>
              <a:rPr lang="en-US" sz="2000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tính</a:t>
            </a:r>
            <a:r>
              <a:rPr lang="en-US" sz="2000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năng</a:t>
            </a:r>
            <a:r>
              <a:rPr lang="en-US" sz="2000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như</a:t>
            </a:r>
            <a:r>
              <a:rPr lang="en-US" sz="2000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thêm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mới</a:t>
            </a:r>
            <a:r>
              <a:rPr lang="en-US" sz="2000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tìm</a:t>
            </a:r>
            <a:r>
              <a:rPr lang="en-US" sz="2000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kiếm</a:t>
            </a:r>
            <a:r>
              <a:rPr lang="en-US" sz="2000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hỗ</a:t>
            </a:r>
            <a:r>
              <a:rPr lang="en-US" sz="2000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trợ</a:t>
            </a:r>
            <a:r>
              <a:rPr lang="en-US" sz="2000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xóa</a:t>
            </a:r>
            <a:r>
              <a:rPr lang="en-US" sz="2000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giú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p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tối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ưu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hóa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quá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trình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quản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lý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tin =&gt;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giảm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thiểu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thời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gian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xử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lý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thủ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công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tăng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độ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chính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xác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trong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việc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lưu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trữ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và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truy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xuất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.</a:t>
            </a: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Hỗ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trợ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tìm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kiếm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dữ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liệu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nhanh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chóng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hiệu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quả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chính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xác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.</a:t>
            </a: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Đảm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bảo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tính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bảo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mật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và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chuẩn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hóa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dữ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liệu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70F8DB-1624-3DE0-FE6E-DBB4DC2B6156}"/>
              </a:ext>
            </a:extLst>
          </p:cNvPr>
          <p:cNvSpPr txBox="1"/>
          <p:nvPr/>
        </p:nvSpPr>
        <p:spPr>
          <a:xfrm>
            <a:off x="6746840" y="4914900"/>
            <a:ext cx="4794317" cy="4888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>
              <a:lnSpc>
                <a:spcPts val="2192"/>
              </a:lnSpc>
              <a:spcBef>
                <a:spcPct val="0"/>
              </a:spcBef>
            </a:pP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Chưa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đạt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được</a:t>
            </a:r>
            <a:endParaRPr lang="en-US" sz="32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marL="0" lvl="0" indent="0" algn="ctr">
              <a:lnSpc>
                <a:spcPts val="2192"/>
              </a:lnSpc>
              <a:spcBef>
                <a:spcPct val="0"/>
              </a:spcBef>
            </a:pPr>
            <a:endParaRPr lang="en-US" sz="32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Hệ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thống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chỉ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hộ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trợ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lưu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trữ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đơn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giản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bằng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tệp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.txt.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Chưa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có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cơ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chế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bảo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mật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mạnh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mẽ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như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mã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hóa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dữ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liệu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hoặc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xác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thực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bằng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hai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lớp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=&gt;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tăng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nguy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cơ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rò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rỉ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tin.</a:t>
            </a: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Vởi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việc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lưu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trữ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bằng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tệp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.txt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thì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khi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số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lượng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nhân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và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bác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sĩ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tăng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lên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quán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lớn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thì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thời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gian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tìm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kiếm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lâu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=&gt;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chưa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phù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hợp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với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viện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có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quy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mô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lớn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.</a:t>
            </a: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Hệ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thống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chưa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hỗ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trợ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lập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lịch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tự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động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kiểm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xung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đột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lịch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trình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.</a:t>
            </a: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Hệ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thống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chưa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tích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hợp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tính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năng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báo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Hệ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thống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chỉ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mang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tính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minh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họa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chưa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bao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quát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hết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các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loại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phổ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biến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trong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thực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tế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508F19-67BF-86FD-2CE2-053E72D222EF}"/>
              </a:ext>
            </a:extLst>
          </p:cNvPr>
          <p:cNvSpPr txBox="1"/>
          <p:nvPr/>
        </p:nvSpPr>
        <p:spPr>
          <a:xfrm>
            <a:off x="12449325" y="3604125"/>
            <a:ext cx="4794317" cy="3760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>
              <a:lnSpc>
                <a:spcPts val="2192"/>
              </a:lnSpc>
              <a:spcBef>
                <a:spcPct val="0"/>
              </a:spcBef>
            </a:pP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Hướng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phát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triển</a:t>
            </a:r>
            <a:endParaRPr lang="en-US" sz="32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marL="0" lvl="0" indent="0" algn="ctr">
              <a:lnSpc>
                <a:spcPts val="2192"/>
              </a:lnSpc>
              <a:spcBef>
                <a:spcPct val="0"/>
              </a:spcBef>
            </a:pPr>
            <a:endParaRPr lang="en-US" sz="32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Ghi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nhớ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lịch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sử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khám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chữ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endParaRPr lang="en-US" sz="2000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Ứng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dụng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trí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tuệ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nhân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tạo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AI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để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phân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loại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nhân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xử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lý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các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yêu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cầu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khẩn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cấp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đưa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ra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các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cảnh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cáo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minh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về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tính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trạng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sức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khỏe</a:t>
            </a:r>
            <a:endParaRPr lang="en-US" sz="2000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Lưu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trữ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đữ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liệu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trọng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hệ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thống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cần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được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tối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ưu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hóa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bằng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cách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sử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dụng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SQLite, SQL.</a:t>
            </a: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Quản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lý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phân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quyền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một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số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tính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năng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quan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trọng</a:t>
            </a:r>
            <a:endParaRPr lang="en-US" sz="2000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marL="285750" lvl="0" indent="-285750" algn="just">
              <a:lnSpc>
                <a:spcPts val="2192"/>
              </a:lnSpc>
              <a:spcBef>
                <a:spcPct val="0"/>
              </a:spcBef>
              <a:buFontTx/>
              <a:buChar char="-"/>
            </a:pP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Tối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ưu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hóa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thuật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toán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trong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xử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lý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dữ</a:t>
            </a:r>
            <a:r>
              <a:rPr lang="en-US" sz="2000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000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liệu</a:t>
            </a:r>
            <a:endParaRPr lang="en-US" sz="2000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302221"/>
            <a:ext cx="8841904" cy="9682557"/>
            <a:chOff x="0" y="0"/>
            <a:chExt cx="2328732" cy="25501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8732" cy="2550139"/>
            </a:xfrm>
            <a:custGeom>
              <a:avLst/>
              <a:gdLst/>
              <a:ahLst/>
              <a:cxnLst/>
              <a:rect l="l" t="t" r="r" b="b"/>
              <a:pathLst>
                <a:path w="2328732" h="2550139">
                  <a:moveTo>
                    <a:pt x="0" y="0"/>
                  </a:moveTo>
                  <a:lnTo>
                    <a:pt x="2328732" y="0"/>
                  </a:lnTo>
                  <a:lnTo>
                    <a:pt x="2328732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328732" cy="25787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1028700"/>
            <a:ext cx="728006" cy="772980"/>
          </a:xfrm>
          <a:custGeom>
            <a:avLst/>
            <a:gdLst/>
            <a:ahLst/>
            <a:cxnLst/>
            <a:rect l="l" t="t" r="r" b="b"/>
            <a:pathLst>
              <a:path w="728006" h="772980">
                <a:moveTo>
                  <a:pt x="0" y="0"/>
                </a:moveTo>
                <a:lnTo>
                  <a:pt x="728006" y="0"/>
                </a:lnTo>
                <a:lnTo>
                  <a:pt x="728006" y="772980"/>
                </a:lnTo>
                <a:lnTo>
                  <a:pt x="0" y="7729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111407" y="1746467"/>
            <a:ext cx="6907091" cy="6794065"/>
          </a:xfrm>
          <a:custGeom>
            <a:avLst/>
            <a:gdLst/>
            <a:ahLst/>
            <a:cxnLst/>
            <a:rect l="l" t="t" r="r" b="b"/>
            <a:pathLst>
              <a:path w="6907091" h="6794065">
                <a:moveTo>
                  <a:pt x="0" y="0"/>
                </a:moveTo>
                <a:lnTo>
                  <a:pt x="6907090" y="0"/>
                </a:lnTo>
                <a:lnTo>
                  <a:pt x="6907090" y="6794066"/>
                </a:lnTo>
                <a:lnTo>
                  <a:pt x="0" y="67940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TextBox 7"/>
          <p:cNvSpPr txBox="1"/>
          <p:nvPr/>
        </p:nvSpPr>
        <p:spPr>
          <a:xfrm>
            <a:off x="1028700" y="2554807"/>
            <a:ext cx="6956263" cy="5510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257"/>
              </a:lnSpc>
            </a:pPr>
            <a:r>
              <a:rPr lang="en-US" sz="14852" spc="-1425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Thank you very much!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15825" y="1254217"/>
            <a:ext cx="2119719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  <a:spcBef>
                <a:spcPct val="0"/>
              </a:spcBef>
            </a:pPr>
            <a:r>
              <a:rPr lang="en-US" sz="3000" u="none" strike="noStrike" spc="-246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Larana, Inc.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62800" y="849386"/>
            <a:ext cx="3851417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</a:pP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b="1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Nội</a:t>
            </a:r>
            <a:r>
              <a:rPr lang="en-US" sz="7999" b="1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dung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83992" y="2945364"/>
            <a:ext cx="7097287" cy="2434044"/>
            <a:chOff x="0" y="0"/>
            <a:chExt cx="2213460" cy="75911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13460" cy="759115"/>
            </a:xfrm>
            <a:custGeom>
              <a:avLst/>
              <a:gdLst/>
              <a:ahLst/>
              <a:cxnLst/>
              <a:rect l="l" t="t" r="r" b="b"/>
              <a:pathLst>
                <a:path w="2213460" h="759115">
                  <a:moveTo>
                    <a:pt x="16362" y="0"/>
                  </a:moveTo>
                  <a:lnTo>
                    <a:pt x="2197097" y="0"/>
                  </a:lnTo>
                  <a:cubicBezTo>
                    <a:pt x="2201437" y="0"/>
                    <a:pt x="2205599" y="1724"/>
                    <a:pt x="2208667" y="4792"/>
                  </a:cubicBezTo>
                  <a:cubicBezTo>
                    <a:pt x="2211736" y="7861"/>
                    <a:pt x="2213460" y="12023"/>
                    <a:pt x="2213460" y="16362"/>
                  </a:cubicBezTo>
                  <a:lnTo>
                    <a:pt x="2213460" y="742753"/>
                  </a:lnTo>
                  <a:cubicBezTo>
                    <a:pt x="2213460" y="747092"/>
                    <a:pt x="2211736" y="751254"/>
                    <a:pt x="2208667" y="754323"/>
                  </a:cubicBezTo>
                  <a:cubicBezTo>
                    <a:pt x="2205599" y="757391"/>
                    <a:pt x="2201437" y="759115"/>
                    <a:pt x="2197097" y="759115"/>
                  </a:cubicBezTo>
                  <a:lnTo>
                    <a:pt x="16362" y="759115"/>
                  </a:lnTo>
                  <a:cubicBezTo>
                    <a:pt x="12023" y="759115"/>
                    <a:pt x="7861" y="757391"/>
                    <a:pt x="4792" y="754323"/>
                  </a:cubicBezTo>
                  <a:cubicBezTo>
                    <a:pt x="1724" y="751254"/>
                    <a:pt x="0" y="747092"/>
                    <a:pt x="0" y="742753"/>
                  </a:cubicBezTo>
                  <a:lnTo>
                    <a:pt x="0" y="16362"/>
                  </a:lnTo>
                  <a:cubicBezTo>
                    <a:pt x="0" y="12023"/>
                    <a:pt x="1724" y="7861"/>
                    <a:pt x="4792" y="4792"/>
                  </a:cubicBezTo>
                  <a:cubicBezTo>
                    <a:pt x="7861" y="1724"/>
                    <a:pt x="12023" y="0"/>
                    <a:pt x="1636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213460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134600" y="2953429"/>
            <a:ext cx="7097287" cy="2434044"/>
            <a:chOff x="0" y="0"/>
            <a:chExt cx="2213460" cy="7591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13460" cy="759115"/>
            </a:xfrm>
            <a:custGeom>
              <a:avLst/>
              <a:gdLst/>
              <a:ahLst/>
              <a:cxnLst/>
              <a:rect l="l" t="t" r="r" b="b"/>
              <a:pathLst>
                <a:path w="2213460" h="759115">
                  <a:moveTo>
                    <a:pt x="16362" y="0"/>
                  </a:moveTo>
                  <a:lnTo>
                    <a:pt x="2197097" y="0"/>
                  </a:lnTo>
                  <a:cubicBezTo>
                    <a:pt x="2201437" y="0"/>
                    <a:pt x="2205599" y="1724"/>
                    <a:pt x="2208667" y="4792"/>
                  </a:cubicBezTo>
                  <a:cubicBezTo>
                    <a:pt x="2211736" y="7861"/>
                    <a:pt x="2213460" y="12023"/>
                    <a:pt x="2213460" y="16362"/>
                  </a:cubicBezTo>
                  <a:lnTo>
                    <a:pt x="2213460" y="742753"/>
                  </a:lnTo>
                  <a:cubicBezTo>
                    <a:pt x="2213460" y="747092"/>
                    <a:pt x="2211736" y="751254"/>
                    <a:pt x="2208667" y="754323"/>
                  </a:cubicBezTo>
                  <a:cubicBezTo>
                    <a:pt x="2205599" y="757391"/>
                    <a:pt x="2201437" y="759115"/>
                    <a:pt x="2197097" y="759115"/>
                  </a:cubicBezTo>
                  <a:lnTo>
                    <a:pt x="16362" y="759115"/>
                  </a:lnTo>
                  <a:cubicBezTo>
                    <a:pt x="12023" y="759115"/>
                    <a:pt x="7861" y="757391"/>
                    <a:pt x="4792" y="754323"/>
                  </a:cubicBezTo>
                  <a:cubicBezTo>
                    <a:pt x="1724" y="751254"/>
                    <a:pt x="0" y="747092"/>
                    <a:pt x="0" y="742753"/>
                  </a:cubicBezTo>
                  <a:lnTo>
                    <a:pt x="0" y="16362"/>
                  </a:lnTo>
                  <a:cubicBezTo>
                    <a:pt x="0" y="12023"/>
                    <a:pt x="1724" y="7861"/>
                    <a:pt x="4792" y="4792"/>
                  </a:cubicBezTo>
                  <a:cubicBezTo>
                    <a:pt x="7861" y="1724"/>
                    <a:pt x="12023" y="0"/>
                    <a:pt x="1636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213460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3991" y="6565326"/>
            <a:ext cx="7097287" cy="2434044"/>
            <a:chOff x="0" y="0"/>
            <a:chExt cx="2213460" cy="7591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213460" cy="759115"/>
            </a:xfrm>
            <a:custGeom>
              <a:avLst/>
              <a:gdLst/>
              <a:ahLst/>
              <a:cxnLst/>
              <a:rect l="l" t="t" r="r" b="b"/>
              <a:pathLst>
                <a:path w="2213460" h="759115">
                  <a:moveTo>
                    <a:pt x="16362" y="0"/>
                  </a:moveTo>
                  <a:lnTo>
                    <a:pt x="2197097" y="0"/>
                  </a:lnTo>
                  <a:cubicBezTo>
                    <a:pt x="2201437" y="0"/>
                    <a:pt x="2205599" y="1724"/>
                    <a:pt x="2208667" y="4792"/>
                  </a:cubicBezTo>
                  <a:cubicBezTo>
                    <a:pt x="2211736" y="7861"/>
                    <a:pt x="2213460" y="12023"/>
                    <a:pt x="2213460" y="16362"/>
                  </a:cubicBezTo>
                  <a:lnTo>
                    <a:pt x="2213460" y="742753"/>
                  </a:lnTo>
                  <a:cubicBezTo>
                    <a:pt x="2213460" y="747092"/>
                    <a:pt x="2211736" y="751254"/>
                    <a:pt x="2208667" y="754323"/>
                  </a:cubicBezTo>
                  <a:cubicBezTo>
                    <a:pt x="2205599" y="757391"/>
                    <a:pt x="2201437" y="759115"/>
                    <a:pt x="2197097" y="759115"/>
                  </a:cubicBezTo>
                  <a:lnTo>
                    <a:pt x="16362" y="759115"/>
                  </a:lnTo>
                  <a:cubicBezTo>
                    <a:pt x="12023" y="759115"/>
                    <a:pt x="7861" y="757391"/>
                    <a:pt x="4792" y="754323"/>
                  </a:cubicBezTo>
                  <a:cubicBezTo>
                    <a:pt x="1724" y="751254"/>
                    <a:pt x="0" y="747092"/>
                    <a:pt x="0" y="742753"/>
                  </a:cubicBezTo>
                  <a:lnTo>
                    <a:pt x="0" y="16362"/>
                  </a:lnTo>
                  <a:cubicBezTo>
                    <a:pt x="0" y="12023"/>
                    <a:pt x="1724" y="7861"/>
                    <a:pt x="4792" y="4792"/>
                  </a:cubicBezTo>
                  <a:cubicBezTo>
                    <a:pt x="7861" y="1724"/>
                    <a:pt x="12023" y="0"/>
                    <a:pt x="1636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213460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447800" y="7166795"/>
            <a:ext cx="183193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99"/>
              </a:lnSpc>
              <a:spcBef>
                <a:spcPct val="0"/>
              </a:spcBef>
            </a:pPr>
            <a:r>
              <a:rPr lang="en-US" sz="9999" u="none" strike="noStrike" spc="-959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03.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899678" y="7721265"/>
            <a:ext cx="5181600" cy="8728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119"/>
              </a:lnSpc>
              <a:spcBef>
                <a:spcPct val="0"/>
              </a:spcBef>
            </a:pP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Ứng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dụng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hướng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</a:p>
          <a:p>
            <a:pPr marL="0" lvl="0" indent="0" algn="l">
              <a:lnSpc>
                <a:spcPts val="2119"/>
              </a:lnSpc>
              <a:spcBef>
                <a:spcPct val="0"/>
              </a:spcBef>
            </a:pPr>
            <a:endParaRPr lang="en-US" sz="44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  <a:p>
            <a:pPr marL="0" lvl="0" indent="0" algn="l">
              <a:lnSpc>
                <a:spcPts val="2119"/>
              </a:lnSpc>
              <a:spcBef>
                <a:spcPct val="0"/>
              </a:spcBef>
            </a:pP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đối</a:t>
            </a:r>
            <a:r>
              <a:rPr lang="en-US" sz="44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tượng</a:t>
            </a:r>
            <a:endParaRPr lang="en-US" sz="4400" b="1" u="none" strike="noStrike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612256" y="3633203"/>
            <a:ext cx="183193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99"/>
              </a:lnSpc>
              <a:spcBef>
                <a:spcPct val="0"/>
              </a:spcBef>
            </a:pPr>
            <a:r>
              <a:rPr lang="en-US" sz="9999" u="none" strike="noStrike" spc="-959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02.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062028" y="4248756"/>
            <a:ext cx="5042470" cy="3342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119"/>
              </a:lnSpc>
              <a:spcBef>
                <a:spcPct val="0"/>
              </a:spcBef>
            </a:pP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Các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chức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năng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chính</a:t>
            </a:r>
            <a:endParaRPr lang="en-US" sz="4400" b="1" u="none" strike="noStrike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447800" y="3618897"/>
            <a:ext cx="183193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99"/>
              </a:lnSpc>
              <a:spcBef>
                <a:spcPct val="0"/>
              </a:spcBef>
            </a:pPr>
            <a:r>
              <a:rPr lang="en-US" sz="9999" u="none" strike="noStrike" spc="-959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01.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048000" y="4209140"/>
            <a:ext cx="3883061" cy="3342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119"/>
              </a:lnSpc>
              <a:spcBef>
                <a:spcPct val="0"/>
              </a:spcBef>
            </a:pP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Giới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thiệu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đề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tài</a:t>
            </a:r>
            <a:endParaRPr lang="en-US" sz="4400" b="1" u="none" strike="noStrike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grpSp>
        <p:nvGrpSpPr>
          <p:cNvPr id="19" name="Group 7">
            <a:extLst>
              <a:ext uri="{FF2B5EF4-FFF2-40B4-BE49-F238E27FC236}">
                <a16:creationId xmlns:a16="http://schemas.microsoft.com/office/drawing/2014/main" id="{27B1735E-E66E-6DE2-3681-880101A840B5}"/>
              </a:ext>
            </a:extLst>
          </p:cNvPr>
          <p:cNvGrpSpPr/>
          <p:nvPr/>
        </p:nvGrpSpPr>
        <p:grpSpPr>
          <a:xfrm>
            <a:off x="10134600" y="6565326"/>
            <a:ext cx="7097287" cy="2434044"/>
            <a:chOff x="0" y="0"/>
            <a:chExt cx="2213460" cy="759115"/>
          </a:xfrm>
        </p:grpSpPr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D9B5D721-2013-0846-DD25-D3CDB4A4B7E9}"/>
                </a:ext>
              </a:extLst>
            </p:cNvPr>
            <p:cNvSpPr/>
            <p:nvPr/>
          </p:nvSpPr>
          <p:spPr>
            <a:xfrm>
              <a:off x="0" y="0"/>
              <a:ext cx="2213460" cy="759115"/>
            </a:xfrm>
            <a:custGeom>
              <a:avLst/>
              <a:gdLst/>
              <a:ahLst/>
              <a:cxnLst/>
              <a:rect l="l" t="t" r="r" b="b"/>
              <a:pathLst>
                <a:path w="2213460" h="759115">
                  <a:moveTo>
                    <a:pt x="16362" y="0"/>
                  </a:moveTo>
                  <a:lnTo>
                    <a:pt x="2197097" y="0"/>
                  </a:lnTo>
                  <a:cubicBezTo>
                    <a:pt x="2201437" y="0"/>
                    <a:pt x="2205599" y="1724"/>
                    <a:pt x="2208667" y="4792"/>
                  </a:cubicBezTo>
                  <a:cubicBezTo>
                    <a:pt x="2211736" y="7861"/>
                    <a:pt x="2213460" y="12023"/>
                    <a:pt x="2213460" y="16362"/>
                  </a:cubicBezTo>
                  <a:lnTo>
                    <a:pt x="2213460" y="742753"/>
                  </a:lnTo>
                  <a:cubicBezTo>
                    <a:pt x="2213460" y="747092"/>
                    <a:pt x="2211736" y="751254"/>
                    <a:pt x="2208667" y="754323"/>
                  </a:cubicBezTo>
                  <a:cubicBezTo>
                    <a:pt x="2205599" y="757391"/>
                    <a:pt x="2201437" y="759115"/>
                    <a:pt x="2197097" y="759115"/>
                  </a:cubicBezTo>
                  <a:lnTo>
                    <a:pt x="16362" y="759115"/>
                  </a:lnTo>
                  <a:cubicBezTo>
                    <a:pt x="12023" y="759115"/>
                    <a:pt x="7861" y="757391"/>
                    <a:pt x="4792" y="754323"/>
                  </a:cubicBezTo>
                  <a:cubicBezTo>
                    <a:pt x="1724" y="751254"/>
                    <a:pt x="0" y="747092"/>
                    <a:pt x="0" y="742753"/>
                  </a:cubicBezTo>
                  <a:lnTo>
                    <a:pt x="0" y="16362"/>
                  </a:lnTo>
                  <a:cubicBezTo>
                    <a:pt x="0" y="12023"/>
                    <a:pt x="1724" y="7861"/>
                    <a:pt x="4792" y="4792"/>
                  </a:cubicBezTo>
                  <a:cubicBezTo>
                    <a:pt x="7861" y="1724"/>
                    <a:pt x="12023" y="0"/>
                    <a:pt x="1636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1" name="TextBox 9">
              <a:extLst>
                <a:ext uri="{FF2B5EF4-FFF2-40B4-BE49-F238E27FC236}">
                  <a16:creationId xmlns:a16="http://schemas.microsoft.com/office/drawing/2014/main" id="{2E52E143-37AC-A30D-779C-F1DB87637AB1}"/>
                </a:ext>
              </a:extLst>
            </p:cNvPr>
            <p:cNvSpPr txBox="1"/>
            <p:nvPr/>
          </p:nvSpPr>
          <p:spPr>
            <a:xfrm>
              <a:off x="0" y="-38100"/>
              <a:ext cx="2213460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TextBox 15">
            <a:extLst>
              <a:ext uri="{FF2B5EF4-FFF2-40B4-BE49-F238E27FC236}">
                <a16:creationId xmlns:a16="http://schemas.microsoft.com/office/drawing/2014/main" id="{435AA819-FCED-0914-B16A-C3EB2EE074AC}"/>
              </a:ext>
            </a:extLst>
          </p:cNvPr>
          <p:cNvSpPr txBox="1"/>
          <p:nvPr/>
        </p:nvSpPr>
        <p:spPr>
          <a:xfrm>
            <a:off x="10612256" y="7245100"/>
            <a:ext cx="183193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99"/>
              </a:lnSpc>
              <a:spcBef>
                <a:spcPct val="0"/>
              </a:spcBef>
            </a:pPr>
            <a:r>
              <a:rPr lang="en-US" sz="9999" u="none" strike="noStrike" spc="-959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04.</a:t>
            </a:r>
          </a:p>
        </p:txBody>
      </p:sp>
      <p:sp>
        <p:nvSpPr>
          <p:cNvPr id="23" name="TextBox 16">
            <a:extLst>
              <a:ext uri="{FF2B5EF4-FFF2-40B4-BE49-F238E27FC236}">
                <a16:creationId xmlns:a16="http://schemas.microsoft.com/office/drawing/2014/main" id="{64CD414A-7C89-3B64-FCA4-5DD429B12B76}"/>
              </a:ext>
            </a:extLst>
          </p:cNvPr>
          <p:cNvSpPr txBox="1"/>
          <p:nvPr/>
        </p:nvSpPr>
        <p:spPr>
          <a:xfrm>
            <a:off x="12062028" y="7860653"/>
            <a:ext cx="5042470" cy="3342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119"/>
              </a:lnSpc>
              <a:spcBef>
                <a:spcPct val="0"/>
              </a:spcBef>
            </a:pP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Nhận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xét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đánh</a:t>
            </a:r>
            <a:r>
              <a:rPr lang="en-US" sz="4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4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giá</a:t>
            </a:r>
            <a:endParaRPr lang="en-US" sz="4400" b="1" u="none" strike="noStrike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43000" y="984601"/>
            <a:ext cx="7794590" cy="9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</a:pP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01.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Giới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thiệu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đề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tài</a:t>
            </a:r>
            <a:endParaRPr lang="en-US" sz="7999" spc="-767" dirty="0">
              <a:solidFill>
                <a:srgbClr val="156669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62000" y="2552700"/>
            <a:ext cx="10668000" cy="25054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Ng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ày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nay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phương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pháp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quản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lý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truyền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thống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đối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mặt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với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nhiều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bất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cập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:  	+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Ghi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chép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bằng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tay</a:t>
            </a:r>
            <a:endParaRPr lang="en-US" sz="2400" b="1" kern="0" dirty="0">
              <a:solidFill>
                <a:srgbClr val="156669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  <a:sym typeface="Agrandir Medium"/>
            </a:endParaRPr>
          </a:p>
          <a:p>
            <a:pPr algn="l">
              <a:lnSpc>
                <a:spcPts val="3260"/>
              </a:lnSpc>
            </a:pP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	+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Lưu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trữ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chiếm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diện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tích</a:t>
            </a:r>
            <a:r>
              <a:rPr lang="vi-VN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lớn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đòi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hỏi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chi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phí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lưu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trữ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cao</a:t>
            </a:r>
            <a:endParaRPr lang="en-US" sz="2400" b="1" kern="0" dirty="0">
              <a:solidFill>
                <a:srgbClr val="156669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  <a:sym typeface="Agrandir Medium"/>
            </a:endParaRPr>
          </a:p>
          <a:p>
            <a:pPr algn="l">
              <a:lnSpc>
                <a:spcPts val="3260"/>
              </a:lnSpc>
            </a:pP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	+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Thời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gian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tra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cứu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lâu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gây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chậm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trễ</a:t>
            </a:r>
            <a:endParaRPr lang="en-US" sz="2400" b="1" kern="0" dirty="0">
              <a:solidFill>
                <a:srgbClr val="156669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  <a:sym typeface="Agrandir Medium"/>
            </a:endParaRPr>
          </a:p>
          <a:p>
            <a:pPr algn="l">
              <a:lnSpc>
                <a:spcPts val="3260"/>
              </a:lnSpc>
            </a:pP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	+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Dễ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nhầm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lẫn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và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mất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thời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gian</a:t>
            </a:r>
            <a:endParaRPr lang="en-US" sz="2400" b="1" kern="0" dirty="0">
              <a:solidFill>
                <a:srgbClr val="156669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  <a:sym typeface="Agrandir Medium"/>
            </a:endParaRPr>
          </a:p>
          <a:p>
            <a:pPr algn="l">
              <a:lnSpc>
                <a:spcPts val="3260"/>
              </a:lnSpc>
            </a:pP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	+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Dễ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sai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sót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tin,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mất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mát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dữ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liệu</a:t>
            </a:r>
            <a:endParaRPr lang="en-US" sz="2400" b="1" kern="0" dirty="0">
              <a:solidFill>
                <a:srgbClr val="156669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  <a:sym typeface="Agrandir Medium"/>
            </a:endParaRP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1582400" y="2705100"/>
            <a:ext cx="6448319" cy="5837827"/>
            <a:chOff x="0" y="0"/>
            <a:chExt cx="5580380" cy="5052060"/>
          </a:xfrm>
        </p:grpSpPr>
        <p:sp>
          <p:nvSpPr>
            <p:cNvPr id="5" name="Freeform 5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2"/>
              <a:stretch>
                <a:fillRect l="-17900" r="-17900"/>
              </a:stretch>
            </a:blipFill>
          </p:spPr>
        </p:sp>
      </p:grpSp>
      <p:sp>
        <p:nvSpPr>
          <p:cNvPr id="6" name="TextBox 3">
            <a:extLst>
              <a:ext uri="{FF2B5EF4-FFF2-40B4-BE49-F238E27FC236}">
                <a16:creationId xmlns:a16="http://schemas.microsoft.com/office/drawing/2014/main" id="{68A59ED1-0A7D-B199-2A14-437B564B6F40}"/>
              </a:ext>
            </a:extLst>
          </p:cNvPr>
          <p:cNvSpPr txBox="1"/>
          <p:nvPr/>
        </p:nvSpPr>
        <p:spPr>
          <a:xfrm>
            <a:off x="762000" y="6386705"/>
            <a:ext cx="10668000" cy="25054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Ứng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dụng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“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Quản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lý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bênh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viện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”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hỗ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trợ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giải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quyết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nhữn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khó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khăn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chúng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ta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gặp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phải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ở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cách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quản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lý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truyền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thống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:</a:t>
            </a:r>
          </a:p>
          <a:p>
            <a:pPr algn="l">
              <a:lnSpc>
                <a:spcPts val="3260"/>
              </a:lnSpc>
            </a:pP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	+ Thông tin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được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lưu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trữ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trên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cơ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sở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dữ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liệu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điện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tử</a:t>
            </a:r>
            <a:endParaRPr lang="en-US" sz="2400" b="1" kern="0" dirty="0">
              <a:solidFill>
                <a:srgbClr val="156669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  <a:sym typeface="Agrandir Medium"/>
            </a:endParaRPr>
          </a:p>
          <a:p>
            <a:pPr algn="l">
              <a:lnSpc>
                <a:spcPts val="3260"/>
              </a:lnSpc>
            </a:pP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	+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Hệ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thống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tìm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kiếm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nhanh</a:t>
            </a:r>
            <a:r>
              <a:rPr lang="en-US" sz="2400" b="1" kern="0" dirty="0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gọn</a:t>
            </a:r>
            <a:endParaRPr lang="en-US" sz="2400" b="1" kern="0" dirty="0">
              <a:solidFill>
                <a:srgbClr val="156669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  <a:sym typeface="Agrandir Medium"/>
            </a:endParaRPr>
          </a:p>
          <a:p>
            <a:pPr algn="l">
              <a:lnSpc>
                <a:spcPts val="3260"/>
              </a:lnSpc>
            </a:pP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	+ Giao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diện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trực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quan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,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thân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thiện</a:t>
            </a:r>
            <a:endParaRPr lang="en-US" sz="2400" b="1" kern="0" dirty="0">
              <a:solidFill>
                <a:srgbClr val="156669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  <a:sym typeface="Agrandir Medium"/>
            </a:endParaRPr>
          </a:p>
          <a:p>
            <a:pPr algn="l">
              <a:lnSpc>
                <a:spcPts val="3260"/>
              </a:lnSpc>
            </a:pP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	+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Dễ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sai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sót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tin,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mất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mát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dữ</a:t>
            </a:r>
            <a:r>
              <a:rPr lang="en-US" sz="2400" b="1" kern="0" dirty="0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kern="0" dirty="0" err="1">
                <a:solidFill>
                  <a:srgbClr val="156669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Agrandir Medium"/>
              </a:rPr>
              <a:t>liệu</a:t>
            </a:r>
            <a:endParaRPr lang="en-US" sz="2400" b="1" kern="0" dirty="0">
              <a:solidFill>
                <a:srgbClr val="156669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840F4565-41E0-D092-B758-FD3C8BB15EDD}"/>
              </a:ext>
            </a:extLst>
          </p:cNvPr>
          <p:cNvSpPr/>
          <p:nvPr/>
        </p:nvSpPr>
        <p:spPr>
          <a:xfrm>
            <a:off x="5040295" y="5409754"/>
            <a:ext cx="838200" cy="80054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02E7CE-4C80-3FB7-83C9-A964485EF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6BC650E1-2760-7B99-AD54-2FDEBE63C02F}"/>
              </a:ext>
            </a:extLst>
          </p:cNvPr>
          <p:cNvSpPr txBox="1"/>
          <p:nvPr/>
        </p:nvSpPr>
        <p:spPr>
          <a:xfrm>
            <a:off x="1219200" y="723900"/>
            <a:ext cx="8708990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</a:pP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02.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Các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chức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năng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chính</a:t>
            </a:r>
            <a:endParaRPr lang="en-US" sz="7999" spc="-767" dirty="0">
              <a:solidFill>
                <a:srgbClr val="156669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9725D4-C336-F8D8-F91E-EC57355B9691}"/>
              </a:ext>
            </a:extLst>
          </p:cNvPr>
          <p:cNvSpPr/>
          <p:nvPr/>
        </p:nvSpPr>
        <p:spPr>
          <a:xfrm>
            <a:off x="7642133" y="2095500"/>
            <a:ext cx="3003734" cy="1905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5E3896D-4785-1FC3-E74C-4B6D4E92900B}"/>
              </a:ext>
            </a:extLst>
          </p:cNvPr>
          <p:cNvSpPr/>
          <p:nvPr/>
        </p:nvSpPr>
        <p:spPr>
          <a:xfrm>
            <a:off x="2383421" y="5409495"/>
            <a:ext cx="3003734" cy="1905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sĩ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EE95350-4D33-F654-F0F2-4AD4E49010FF}"/>
              </a:ext>
            </a:extLst>
          </p:cNvPr>
          <p:cNvSpPr/>
          <p:nvPr/>
        </p:nvSpPr>
        <p:spPr>
          <a:xfrm>
            <a:off x="7578973" y="5409495"/>
            <a:ext cx="3096141" cy="1905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72EA42-2016-1921-0A27-2B77B0459EDE}"/>
              </a:ext>
            </a:extLst>
          </p:cNvPr>
          <p:cNvSpPr/>
          <p:nvPr/>
        </p:nvSpPr>
        <p:spPr>
          <a:xfrm>
            <a:off x="12644312" y="5409495"/>
            <a:ext cx="3003734" cy="1905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59F448-332A-EA60-C6EF-74AB58122035}"/>
              </a:ext>
            </a:extLst>
          </p:cNvPr>
          <p:cNvSpPr/>
          <p:nvPr/>
        </p:nvSpPr>
        <p:spPr>
          <a:xfrm>
            <a:off x="5029199" y="8191500"/>
            <a:ext cx="3003734" cy="1905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732645D-19C7-D5FE-3CBC-074792AAD041}"/>
              </a:ext>
            </a:extLst>
          </p:cNvPr>
          <p:cNvSpPr/>
          <p:nvPr/>
        </p:nvSpPr>
        <p:spPr>
          <a:xfrm>
            <a:off x="10708340" y="8191500"/>
            <a:ext cx="3003734" cy="1905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Ngoại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067690E-5117-3EA3-1370-20781C121FCA}"/>
              </a:ext>
            </a:extLst>
          </p:cNvPr>
          <p:cNvCxnSpPr>
            <a:stCxn id="6" idx="3"/>
            <a:endCxn id="7" idx="7"/>
          </p:cNvCxnSpPr>
          <p:nvPr/>
        </p:nvCxnSpPr>
        <p:spPr>
          <a:xfrm flipH="1">
            <a:off x="4947268" y="3721519"/>
            <a:ext cx="3134752" cy="1966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D2B45F1-C593-5FE1-DF19-9ABFB9C447A9}"/>
              </a:ext>
            </a:extLst>
          </p:cNvPr>
          <p:cNvCxnSpPr>
            <a:stCxn id="6" idx="4"/>
            <a:endCxn id="8" idx="0"/>
          </p:cNvCxnSpPr>
          <p:nvPr/>
        </p:nvCxnSpPr>
        <p:spPr>
          <a:xfrm flipH="1">
            <a:off x="9127044" y="4000500"/>
            <a:ext cx="16956" cy="14089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7046989-0316-9065-5C47-EAAD35785E53}"/>
              </a:ext>
            </a:extLst>
          </p:cNvPr>
          <p:cNvCxnSpPr>
            <a:stCxn id="6" idx="5"/>
          </p:cNvCxnSpPr>
          <p:nvPr/>
        </p:nvCxnSpPr>
        <p:spPr>
          <a:xfrm>
            <a:off x="10205980" y="3721519"/>
            <a:ext cx="3012413" cy="2107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E4A46E7-104C-437C-1750-33B2D25133D6}"/>
              </a:ext>
            </a:extLst>
          </p:cNvPr>
          <p:cNvCxnSpPr>
            <a:stCxn id="8" idx="3"/>
            <a:endCxn id="10" idx="0"/>
          </p:cNvCxnSpPr>
          <p:nvPr/>
        </p:nvCxnSpPr>
        <p:spPr>
          <a:xfrm flipH="1">
            <a:off x="6531066" y="7035514"/>
            <a:ext cx="1501326" cy="1155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F0F0356-1F4C-E601-96D8-75251B66B805}"/>
              </a:ext>
            </a:extLst>
          </p:cNvPr>
          <p:cNvCxnSpPr>
            <a:stCxn id="8" idx="5"/>
          </p:cNvCxnSpPr>
          <p:nvPr/>
        </p:nvCxnSpPr>
        <p:spPr>
          <a:xfrm>
            <a:off x="10221695" y="7035514"/>
            <a:ext cx="1988512" cy="1155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092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79226-06BA-6B65-91D3-17E204562E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91B1F305-0634-FAF7-3698-705CB8B416C2}"/>
              </a:ext>
            </a:extLst>
          </p:cNvPr>
          <p:cNvSpPr txBox="1"/>
          <p:nvPr/>
        </p:nvSpPr>
        <p:spPr>
          <a:xfrm>
            <a:off x="990600" y="342900"/>
            <a:ext cx="8915400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</a:pP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02.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Các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chức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năng</a:t>
            </a:r>
            <a:r>
              <a:rPr lang="en-US" sz="7999" spc="-767" dirty="0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156669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chính</a:t>
            </a:r>
            <a:endParaRPr lang="en-US" sz="7999" spc="-767" dirty="0">
              <a:solidFill>
                <a:srgbClr val="156669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2D548AB0-83E9-9512-34A6-DF105D0605E7}"/>
              </a:ext>
            </a:extLst>
          </p:cNvPr>
          <p:cNvSpPr txBox="1"/>
          <p:nvPr/>
        </p:nvSpPr>
        <p:spPr>
          <a:xfrm>
            <a:off x="2209800" y="2019300"/>
            <a:ext cx="54102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Trường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của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bác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sĩ</a:t>
            </a:r>
            <a:endParaRPr lang="en-US" sz="32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9F0882-BD9D-50D3-1910-08C3D45B4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582890"/>
            <a:ext cx="14478000" cy="944218"/>
          </a:xfrm>
          <a:prstGeom prst="rect">
            <a:avLst/>
          </a:prstGeom>
        </p:spPr>
      </p:pic>
      <p:sp>
        <p:nvSpPr>
          <p:cNvPr id="14" name="TextBox 3">
            <a:extLst>
              <a:ext uri="{FF2B5EF4-FFF2-40B4-BE49-F238E27FC236}">
                <a16:creationId xmlns:a16="http://schemas.microsoft.com/office/drawing/2014/main" id="{02E67BB8-3FD0-A4DD-5BE1-1303803D9150}"/>
              </a:ext>
            </a:extLst>
          </p:cNvPr>
          <p:cNvSpPr txBox="1"/>
          <p:nvPr/>
        </p:nvSpPr>
        <p:spPr>
          <a:xfrm>
            <a:off x="2203174" y="4138616"/>
            <a:ext cx="5874026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Trường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của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nhân</a:t>
            </a:r>
            <a:endParaRPr lang="en-US" sz="32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7B336AF-54B9-A60F-D5CA-3F5B8F32E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1322" y="4779648"/>
            <a:ext cx="8915400" cy="108980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F31A281-0CC9-0F04-D357-3FDE2ADF6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3400" y="4779648"/>
            <a:ext cx="2209800" cy="72761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2C5E982-EA04-567F-41DB-1B7FF20F89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63400" y="5982283"/>
            <a:ext cx="2209800" cy="777523"/>
          </a:xfrm>
          <a:prstGeom prst="rect">
            <a:avLst/>
          </a:prstGeom>
        </p:spPr>
      </p:pic>
      <p:sp>
        <p:nvSpPr>
          <p:cNvPr id="21" name="TextBox 3">
            <a:extLst>
              <a:ext uri="{FF2B5EF4-FFF2-40B4-BE49-F238E27FC236}">
                <a16:creationId xmlns:a16="http://schemas.microsoft.com/office/drawing/2014/main" id="{9751FDF4-4873-B885-03CF-626D92ED827B}"/>
              </a:ext>
            </a:extLst>
          </p:cNvPr>
          <p:cNvSpPr txBox="1"/>
          <p:nvPr/>
        </p:nvSpPr>
        <p:spPr>
          <a:xfrm>
            <a:off x="14535978" y="4931860"/>
            <a:ext cx="14478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Nội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trú</a:t>
            </a:r>
            <a:endParaRPr lang="en-US" sz="32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22" name="TextBox 3">
            <a:extLst>
              <a:ext uri="{FF2B5EF4-FFF2-40B4-BE49-F238E27FC236}">
                <a16:creationId xmlns:a16="http://schemas.microsoft.com/office/drawing/2014/main" id="{284740E4-6D61-610E-3B9B-98716DBD975F}"/>
              </a:ext>
            </a:extLst>
          </p:cNvPr>
          <p:cNvSpPr txBox="1"/>
          <p:nvPr/>
        </p:nvSpPr>
        <p:spPr>
          <a:xfrm>
            <a:off x="14535978" y="6159447"/>
            <a:ext cx="1923222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Ngoại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trú</a:t>
            </a:r>
            <a:endParaRPr lang="en-US" sz="32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06DDA9A-25F9-511C-BDEF-FC6E33FEDFEC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10876722" y="5143456"/>
            <a:ext cx="10866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BFA16BF-C35F-D92F-3EB9-3E5A26CA44E7}"/>
              </a:ext>
            </a:extLst>
          </p:cNvPr>
          <p:cNvCxnSpPr>
            <a:endCxn id="20" idx="1"/>
          </p:cNvCxnSpPr>
          <p:nvPr/>
        </p:nvCxnSpPr>
        <p:spPr>
          <a:xfrm>
            <a:off x="10876722" y="5143456"/>
            <a:ext cx="1086678" cy="122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3">
            <a:extLst>
              <a:ext uri="{FF2B5EF4-FFF2-40B4-BE49-F238E27FC236}">
                <a16:creationId xmlns:a16="http://schemas.microsoft.com/office/drawing/2014/main" id="{2241A5D0-C11A-F01A-4F11-F1ADA252035C}"/>
              </a:ext>
            </a:extLst>
          </p:cNvPr>
          <p:cNvSpPr txBox="1"/>
          <p:nvPr/>
        </p:nvSpPr>
        <p:spPr>
          <a:xfrm>
            <a:off x="2239617" y="6976406"/>
            <a:ext cx="5874026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Trường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của</a:t>
            </a:r>
            <a:r>
              <a:rPr lang="en-US" sz="3200" b="1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thuốc</a:t>
            </a:r>
            <a:endParaRPr lang="en-US" sz="3200" b="1" dirty="0">
              <a:solidFill>
                <a:srgbClr val="156669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49A3AFD-E5B2-F976-209F-03D33D1066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1322" y="7657080"/>
            <a:ext cx="8572518" cy="35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29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A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79729" y="569843"/>
            <a:ext cx="7086600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</a:pPr>
            <a:r>
              <a:rPr lang="en-US" sz="7999" spc="-767" dirty="0">
                <a:solidFill>
                  <a:srgbClr val="FBF6F1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02. </a:t>
            </a:r>
            <a:r>
              <a:rPr lang="en-US" sz="7999" spc="-767" dirty="0" err="1">
                <a:solidFill>
                  <a:srgbClr val="FBF6F1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Chức</a:t>
            </a:r>
            <a:r>
              <a:rPr lang="en-US" sz="7999" spc="-767" dirty="0">
                <a:solidFill>
                  <a:srgbClr val="FBF6F1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FBF6F1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năng</a:t>
            </a:r>
            <a:r>
              <a:rPr lang="en-US" sz="7999" spc="-767" dirty="0">
                <a:solidFill>
                  <a:srgbClr val="FBF6F1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rgbClr val="FBF6F1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chính</a:t>
            </a:r>
            <a:endParaRPr lang="en-US" sz="7999" spc="-767" dirty="0">
              <a:solidFill>
                <a:srgbClr val="FBF6F1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936521" y="3160916"/>
            <a:ext cx="21336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Thêm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bác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sĩ</a:t>
            </a:r>
            <a:endParaRPr lang="en-US" sz="3200" b="1" dirty="0">
              <a:solidFill>
                <a:srgbClr val="FBF6F1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8A6446-17F3-6F46-9C39-FAEBF1563FB4}"/>
              </a:ext>
            </a:extLst>
          </p:cNvPr>
          <p:cNvSpPr txBox="1"/>
          <p:nvPr/>
        </p:nvSpPr>
        <p:spPr>
          <a:xfrm>
            <a:off x="8225977" y="6591294"/>
            <a:ext cx="13486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Bác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sĩ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4FE44859-3253-C233-4934-735CB5491C0A}"/>
              </a:ext>
            </a:extLst>
          </p:cNvPr>
          <p:cNvSpPr txBox="1"/>
          <p:nvPr/>
        </p:nvSpPr>
        <p:spPr>
          <a:xfrm>
            <a:off x="12915900" y="5137433"/>
            <a:ext cx="1943100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Sửa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bác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sĩ</a:t>
            </a:r>
            <a:endParaRPr lang="en-US" sz="3200" b="1" dirty="0">
              <a:solidFill>
                <a:srgbClr val="FBF6F1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E4A696E0-C89E-3D39-3C96-03F61983AFA9}"/>
              </a:ext>
            </a:extLst>
          </p:cNvPr>
          <p:cNvSpPr txBox="1"/>
          <p:nvPr/>
        </p:nvSpPr>
        <p:spPr>
          <a:xfrm>
            <a:off x="2458745" y="5560626"/>
            <a:ext cx="21336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Xóa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bác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sĩ</a:t>
            </a:r>
            <a:endParaRPr lang="en-US" sz="3200" b="1" dirty="0">
              <a:solidFill>
                <a:srgbClr val="FBF6F1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7BBC70DE-E928-C094-AB3C-1DB4B0F8BBED}"/>
              </a:ext>
            </a:extLst>
          </p:cNvPr>
          <p:cNvSpPr txBox="1"/>
          <p:nvPr/>
        </p:nvSpPr>
        <p:spPr>
          <a:xfrm>
            <a:off x="4105667" y="8322230"/>
            <a:ext cx="3120575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Tìm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kiếm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bác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sĩ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theo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tên</a:t>
            </a:r>
            <a:endParaRPr lang="en-US" sz="3200" b="1" dirty="0">
              <a:solidFill>
                <a:srgbClr val="FBF6F1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1FCB21E9-FF74-BED6-579B-2F5671092BEF}"/>
              </a:ext>
            </a:extLst>
          </p:cNvPr>
          <p:cNvSpPr txBox="1"/>
          <p:nvPr/>
        </p:nvSpPr>
        <p:spPr>
          <a:xfrm>
            <a:off x="10741691" y="8322230"/>
            <a:ext cx="3977515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Hiển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thị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bác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sĩ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đang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trong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ca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làm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việc</a:t>
            </a:r>
            <a:endParaRPr lang="en-US" sz="3200" b="1" dirty="0">
              <a:solidFill>
                <a:srgbClr val="FBF6F1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5DF0ACBF-D1C8-7E2A-82B0-19F88A4A20B7}"/>
              </a:ext>
            </a:extLst>
          </p:cNvPr>
          <p:cNvSpPr txBox="1"/>
          <p:nvPr/>
        </p:nvSpPr>
        <p:spPr>
          <a:xfrm>
            <a:off x="12730449" y="3160916"/>
            <a:ext cx="2133600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Xem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bác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sĩ</a:t>
            </a:r>
            <a:endParaRPr lang="en-US" sz="3200" b="1" dirty="0">
              <a:solidFill>
                <a:srgbClr val="FBF6F1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CA27B23-61B9-E734-0A50-6F67FD295047}"/>
              </a:ext>
            </a:extLst>
          </p:cNvPr>
          <p:cNvCxnSpPr>
            <a:cxnSpLocks/>
            <a:endCxn id="3" idx="3"/>
          </p:cNvCxnSpPr>
          <p:nvPr/>
        </p:nvCxnSpPr>
        <p:spPr>
          <a:xfrm flipH="1" flipV="1">
            <a:off x="5070121" y="3372513"/>
            <a:ext cx="2326509" cy="1815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72CE220-920C-082D-9BE9-F20351B3B070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4592345" y="5187732"/>
            <a:ext cx="2860140" cy="584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F23079-86EB-E41F-86CF-F92568C40AD8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5665955" y="5187732"/>
            <a:ext cx="1745738" cy="3134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B6AB85D-DCC5-4B80-B25D-A3C23C3570E3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388876" y="5340713"/>
            <a:ext cx="2341573" cy="29815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7A07685-3C37-B4DD-1809-0BDD49FC6BED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10388877" y="3584109"/>
            <a:ext cx="2341572" cy="1756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71E1487-7660-2393-5C1F-FB900D8497AB}"/>
              </a:ext>
            </a:extLst>
          </p:cNvPr>
          <p:cNvCxnSpPr>
            <a:endCxn id="11" idx="1"/>
          </p:cNvCxnSpPr>
          <p:nvPr/>
        </p:nvCxnSpPr>
        <p:spPr>
          <a:xfrm>
            <a:off x="10348084" y="5340713"/>
            <a:ext cx="2567816" cy="219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">
            <a:extLst>
              <a:ext uri="{FF2B5EF4-FFF2-40B4-BE49-F238E27FC236}">
                <a16:creationId xmlns:a16="http://schemas.microsoft.com/office/drawing/2014/main" id="{C6AF5E50-65A3-CFED-710A-B75EA638EE14}"/>
              </a:ext>
            </a:extLst>
          </p:cNvPr>
          <p:cNvSpPr txBox="1"/>
          <p:nvPr/>
        </p:nvSpPr>
        <p:spPr>
          <a:xfrm>
            <a:off x="7648005" y="1847142"/>
            <a:ext cx="2627088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Hiển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thị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danh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sách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bác</a:t>
            </a:r>
            <a:r>
              <a:rPr lang="en-US" sz="3200" b="1" dirty="0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rgbClr val="FBF6F1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sĩ</a:t>
            </a:r>
            <a:endParaRPr lang="en-US" sz="3200" b="1" dirty="0">
              <a:solidFill>
                <a:srgbClr val="FBF6F1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457F4E5-193C-E0AA-8058-2B55B9E08004}"/>
              </a:ext>
            </a:extLst>
          </p:cNvPr>
          <p:cNvCxnSpPr>
            <a:cxnSpLocks/>
            <a:endCxn id="35" idx="2"/>
          </p:cNvCxnSpPr>
          <p:nvPr/>
        </p:nvCxnSpPr>
        <p:spPr>
          <a:xfrm flipV="1">
            <a:off x="8961549" y="2693528"/>
            <a:ext cx="0" cy="1002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8">
            <a:extLst>
              <a:ext uri="{FF2B5EF4-FFF2-40B4-BE49-F238E27FC236}">
                <a16:creationId xmlns:a16="http://schemas.microsoft.com/office/drawing/2014/main" id="{A459B338-1166-95AC-5358-67DCB4FF7139}"/>
              </a:ext>
            </a:extLst>
          </p:cNvPr>
          <p:cNvGrpSpPr>
            <a:grpSpLocks noChangeAspect="1"/>
          </p:cNvGrpSpPr>
          <p:nvPr/>
        </p:nvGrpSpPr>
        <p:grpSpPr>
          <a:xfrm>
            <a:off x="7452484" y="3689639"/>
            <a:ext cx="2895600" cy="2895588"/>
            <a:chOff x="0" y="0"/>
            <a:chExt cx="6350025" cy="6350000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A510CC2D-5D0E-1283-2B16-D86B8EF7F4F8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29562" t="-12824" r="-20699" b="-126637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8F1C6-D622-39A7-33C6-CC23D0DC9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1AF4E594-ED35-7648-566B-05BE948EC444}"/>
              </a:ext>
            </a:extLst>
          </p:cNvPr>
          <p:cNvSpPr txBox="1"/>
          <p:nvPr/>
        </p:nvSpPr>
        <p:spPr>
          <a:xfrm>
            <a:off x="979729" y="569843"/>
            <a:ext cx="7086600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</a:pPr>
            <a:r>
              <a:rPr lang="en-US" sz="7999" spc="-767" dirty="0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02. </a:t>
            </a:r>
            <a:r>
              <a:rPr lang="en-US" sz="7999" spc="-767" dirty="0" err="1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Chức</a:t>
            </a:r>
            <a:r>
              <a:rPr lang="en-US" sz="7999" spc="-767" dirty="0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năng</a:t>
            </a:r>
            <a:r>
              <a:rPr lang="en-US" sz="7999" spc="-767" dirty="0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chính</a:t>
            </a:r>
            <a:endParaRPr lang="en-US" sz="7999" spc="-767" dirty="0">
              <a:solidFill>
                <a:schemeClr val="accent5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</p:txBody>
      </p:sp>
      <p:sp>
        <p:nvSpPr>
          <p:cNvPr id="41" name="TextBox 3">
            <a:extLst>
              <a:ext uri="{FF2B5EF4-FFF2-40B4-BE49-F238E27FC236}">
                <a16:creationId xmlns:a16="http://schemas.microsoft.com/office/drawing/2014/main" id="{9CBDE96D-086E-1BDD-7651-59F929ED342D}"/>
              </a:ext>
            </a:extLst>
          </p:cNvPr>
          <p:cNvSpPr txBox="1"/>
          <p:nvPr/>
        </p:nvSpPr>
        <p:spPr>
          <a:xfrm>
            <a:off x="2936521" y="3160916"/>
            <a:ext cx="2133600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Thêm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nhân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C941A39-1F1D-8DF9-FBC8-C28A7E8DD9EB}"/>
              </a:ext>
            </a:extLst>
          </p:cNvPr>
          <p:cNvSpPr txBox="1"/>
          <p:nvPr/>
        </p:nvSpPr>
        <p:spPr>
          <a:xfrm>
            <a:off x="7934094" y="6670814"/>
            <a:ext cx="2049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</a:t>
            </a:r>
            <a:r>
              <a:rPr lang="en-US" sz="3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endParaRPr lang="en-US" sz="32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3">
            <a:extLst>
              <a:ext uri="{FF2B5EF4-FFF2-40B4-BE49-F238E27FC236}">
                <a16:creationId xmlns:a16="http://schemas.microsoft.com/office/drawing/2014/main" id="{CDB8B7A6-801B-9AC8-8E7E-F45278361F61}"/>
              </a:ext>
            </a:extLst>
          </p:cNvPr>
          <p:cNvSpPr txBox="1"/>
          <p:nvPr/>
        </p:nvSpPr>
        <p:spPr>
          <a:xfrm>
            <a:off x="12915899" y="5137433"/>
            <a:ext cx="2913355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Sửa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nhân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46" name="TextBox 3">
            <a:extLst>
              <a:ext uri="{FF2B5EF4-FFF2-40B4-BE49-F238E27FC236}">
                <a16:creationId xmlns:a16="http://schemas.microsoft.com/office/drawing/2014/main" id="{97F8FF24-AB13-BB46-9026-5300A2E77128}"/>
              </a:ext>
            </a:extLst>
          </p:cNvPr>
          <p:cNvSpPr txBox="1"/>
          <p:nvPr/>
        </p:nvSpPr>
        <p:spPr>
          <a:xfrm>
            <a:off x="2458745" y="5560626"/>
            <a:ext cx="1960855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Xóa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nhân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47" name="TextBox 3">
            <a:extLst>
              <a:ext uri="{FF2B5EF4-FFF2-40B4-BE49-F238E27FC236}">
                <a16:creationId xmlns:a16="http://schemas.microsoft.com/office/drawing/2014/main" id="{967F9AEF-113C-A7DD-129C-DB9E8C720545}"/>
              </a:ext>
            </a:extLst>
          </p:cNvPr>
          <p:cNvSpPr txBox="1"/>
          <p:nvPr/>
        </p:nvSpPr>
        <p:spPr>
          <a:xfrm>
            <a:off x="4105667" y="8322230"/>
            <a:ext cx="3120575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Tìm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kiếm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nhân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theo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tên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48" name="TextBox 3">
            <a:extLst>
              <a:ext uri="{FF2B5EF4-FFF2-40B4-BE49-F238E27FC236}">
                <a16:creationId xmlns:a16="http://schemas.microsoft.com/office/drawing/2014/main" id="{1A56ADA8-657E-6753-2742-7A2A7EE94D5F}"/>
              </a:ext>
            </a:extLst>
          </p:cNvPr>
          <p:cNvSpPr txBox="1"/>
          <p:nvPr/>
        </p:nvSpPr>
        <p:spPr>
          <a:xfrm>
            <a:off x="10741691" y="8322230"/>
            <a:ext cx="3977515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Tìm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kiếm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nhân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theo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ngày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khám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49" name="TextBox 3">
            <a:extLst>
              <a:ext uri="{FF2B5EF4-FFF2-40B4-BE49-F238E27FC236}">
                <a16:creationId xmlns:a16="http://schemas.microsoft.com/office/drawing/2014/main" id="{3FE3AFDE-9809-1262-0C52-EE98F421C8A6}"/>
              </a:ext>
            </a:extLst>
          </p:cNvPr>
          <p:cNvSpPr txBox="1"/>
          <p:nvPr/>
        </p:nvSpPr>
        <p:spPr>
          <a:xfrm>
            <a:off x="12730448" y="3160916"/>
            <a:ext cx="2616707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Xem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nhân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217E37B-4772-9C41-02E7-0037137068E0}"/>
              </a:ext>
            </a:extLst>
          </p:cNvPr>
          <p:cNvCxnSpPr>
            <a:cxnSpLocks/>
            <a:endCxn id="41" idx="3"/>
          </p:cNvCxnSpPr>
          <p:nvPr/>
        </p:nvCxnSpPr>
        <p:spPr>
          <a:xfrm flipH="1" flipV="1">
            <a:off x="5070121" y="3584109"/>
            <a:ext cx="2326509" cy="16036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A233734-1A83-F363-B5ED-E6C4F8B4EF50}"/>
              </a:ext>
            </a:extLst>
          </p:cNvPr>
          <p:cNvCxnSpPr>
            <a:cxnSpLocks/>
            <a:endCxn id="46" idx="3"/>
          </p:cNvCxnSpPr>
          <p:nvPr/>
        </p:nvCxnSpPr>
        <p:spPr>
          <a:xfrm flipH="1">
            <a:off x="4419600" y="5187732"/>
            <a:ext cx="3032885" cy="796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6F01336-0CF9-EF9F-9FB4-31DBA82F5C90}"/>
              </a:ext>
            </a:extLst>
          </p:cNvPr>
          <p:cNvCxnSpPr>
            <a:cxnSpLocks/>
            <a:endCxn id="47" idx="0"/>
          </p:cNvCxnSpPr>
          <p:nvPr/>
        </p:nvCxnSpPr>
        <p:spPr>
          <a:xfrm flipH="1">
            <a:off x="5665955" y="5187732"/>
            <a:ext cx="1745738" cy="3134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84CEA8A-4AF0-9EEE-710D-E62577026B49}"/>
              </a:ext>
            </a:extLst>
          </p:cNvPr>
          <p:cNvCxnSpPr>
            <a:cxnSpLocks/>
            <a:endCxn id="48" idx="0"/>
          </p:cNvCxnSpPr>
          <p:nvPr/>
        </p:nvCxnSpPr>
        <p:spPr>
          <a:xfrm>
            <a:off x="10388876" y="5340713"/>
            <a:ext cx="2341573" cy="29815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D0ECF3D3-718F-B34C-4C8E-FA3113072C0D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10388877" y="3584109"/>
            <a:ext cx="2341571" cy="1756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3FBB211-8A80-11D9-F623-EE824397D480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10348084" y="5340713"/>
            <a:ext cx="2567815" cy="219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3">
            <a:extLst>
              <a:ext uri="{FF2B5EF4-FFF2-40B4-BE49-F238E27FC236}">
                <a16:creationId xmlns:a16="http://schemas.microsoft.com/office/drawing/2014/main" id="{11B43688-C5F7-9BDB-44B7-D1F247323764}"/>
              </a:ext>
            </a:extLst>
          </p:cNvPr>
          <p:cNvSpPr txBox="1"/>
          <p:nvPr/>
        </p:nvSpPr>
        <p:spPr>
          <a:xfrm>
            <a:off x="7456808" y="1883825"/>
            <a:ext cx="2933871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Hiển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thị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danh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sách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bệnh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nhân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1FC5BFF-DD8C-1D01-B235-D8DE4FA909F5}"/>
              </a:ext>
            </a:extLst>
          </p:cNvPr>
          <p:cNvCxnSpPr>
            <a:cxnSpLocks/>
            <a:stCxn id="59" idx="0"/>
            <a:endCxn id="56" idx="2"/>
          </p:cNvCxnSpPr>
          <p:nvPr/>
        </p:nvCxnSpPr>
        <p:spPr>
          <a:xfrm flipV="1">
            <a:off x="8919421" y="2730211"/>
            <a:ext cx="4323" cy="965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58">
            <a:extLst>
              <a:ext uri="{FF2B5EF4-FFF2-40B4-BE49-F238E27FC236}">
                <a16:creationId xmlns:a16="http://schemas.microsoft.com/office/drawing/2014/main" id="{23F19D94-F309-0123-5C63-A0FD4B3C4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485" y="3695706"/>
            <a:ext cx="2933871" cy="292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858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CF3BB-CF4F-8D7D-C6DD-0CFBD741E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B2C14C3D-09E6-74BE-F57F-54B0532ACF9E}"/>
              </a:ext>
            </a:extLst>
          </p:cNvPr>
          <p:cNvSpPr txBox="1"/>
          <p:nvPr/>
        </p:nvSpPr>
        <p:spPr>
          <a:xfrm>
            <a:off x="979729" y="569843"/>
            <a:ext cx="7086600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</a:pPr>
            <a:r>
              <a:rPr lang="en-US" sz="7999" spc="-767" dirty="0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02. </a:t>
            </a:r>
            <a:r>
              <a:rPr lang="en-US" sz="7999" spc="-767" dirty="0" err="1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Chức</a:t>
            </a:r>
            <a:r>
              <a:rPr lang="en-US" sz="7999" spc="-767" dirty="0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năng</a:t>
            </a:r>
            <a:r>
              <a:rPr lang="en-US" sz="7999" spc="-767" dirty="0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 </a:t>
            </a:r>
            <a:r>
              <a:rPr lang="en-US" sz="7999" spc="-767" dirty="0" err="1">
                <a:solidFill>
                  <a:schemeClr val="accent5"/>
                </a:solidFill>
                <a:latin typeface="Times New Roman" panose="02020603050405020304" pitchFamily="18" charset="0"/>
                <a:ea typeface="Public Sans"/>
                <a:cs typeface="Times New Roman" panose="02020603050405020304" pitchFamily="18" charset="0"/>
                <a:sym typeface="Public Sans"/>
              </a:rPr>
              <a:t>chính</a:t>
            </a:r>
            <a:endParaRPr lang="en-US" sz="7999" spc="-767" dirty="0">
              <a:solidFill>
                <a:schemeClr val="accent5"/>
              </a:solidFill>
              <a:latin typeface="Times New Roman" panose="02020603050405020304" pitchFamily="18" charset="0"/>
              <a:ea typeface="Public Sans"/>
              <a:cs typeface="Times New Roman" panose="02020603050405020304" pitchFamily="18" charset="0"/>
              <a:sym typeface="Public Sans"/>
            </a:endParaRPr>
          </a:p>
        </p:txBody>
      </p:sp>
      <p:sp>
        <p:nvSpPr>
          <p:cNvPr id="41" name="TextBox 3">
            <a:extLst>
              <a:ext uri="{FF2B5EF4-FFF2-40B4-BE49-F238E27FC236}">
                <a16:creationId xmlns:a16="http://schemas.microsoft.com/office/drawing/2014/main" id="{0E823CB7-76A4-B32C-71E2-7BACDE457E6E}"/>
              </a:ext>
            </a:extLst>
          </p:cNvPr>
          <p:cNvSpPr txBox="1"/>
          <p:nvPr/>
        </p:nvSpPr>
        <p:spPr>
          <a:xfrm>
            <a:off x="2936521" y="3160916"/>
            <a:ext cx="2133600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Thêm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loại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thuốc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202FB2-830E-372F-2DBC-4F2B21408198}"/>
              </a:ext>
            </a:extLst>
          </p:cNvPr>
          <p:cNvSpPr txBox="1"/>
          <p:nvPr/>
        </p:nvSpPr>
        <p:spPr>
          <a:xfrm>
            <a:off x="8238268" y="6635593"/>
            <a:ext cx="1362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endParaRPr lang="en-US" sz="32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3">
            <a:extLst>
              <a:ext uri="{FF2B5EF4-FFF2-40B4-BE49-F238E27FC236}">
                <a16:creationId xmlns:a16="http://schemas.microsoft.com/office/drawing/2014/main" id="{6E64B427-22C2-088D-529A-C47BFC4FD478}"/>
              </a:ext>
            </a:extLst>
          </p:cNvPr>
          <p:cNvSpPr txBox="1"/>
          <p:nvPr/>
        </p:nvSpPr>
        <p:spPr>
          <a:xfrm>
            <a:off x="12915899" y="5137433"/>
            <a:ext cx="2913355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Sửa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thuốc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46" name="TextBox 3">
            <a:extLst>
              <a:ext uri="{FF2B5EF4-FFF2-40B4-BE49-F238E27FC236}">
                <a16:creationId xmlns:a16="http://schemas.microsoft.com/office/drawing/2014/main" id="{59F50435-1C51-7426-91A7-185188CDB78A}"/>
              </a:ext>
            </a:extLst>
          </p:cNvPr>
          <p:cNvSpPr txBox="1"/>
          <p:nvPr/>
        </p:nvSpPr>
        <p:spPr>
          <a:xfrm>
            <a:off x="2458745" y="5560626"/>
            <a:ext cx="1960855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Xóa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thuốc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47" name="TextBox 3">
            <a:extLst>
              <a:ext uri="{FF2B5EF4-FFF2-40B4-BE49-F238E27FC236}">
                <a16:creationId xmlns:a16="http://schemas.microsoft.com/office/drawing/2014/main" id="{65AC0853-0C1E-4138-9411-FA29B43B31AD}"/>
              </a:ext>
            </a:extLst>
          </p:cNvPr>
          <p:cNvSpPr txBox="1"/>
          <p:nvPr/>
        </p:nvSpPr>
        <p:spPr>
          <a:xfrm>
            <a:off x="4105667" y="8322230"/>
            <a:ext cx="3120575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Tìm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kiếm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thuốc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theo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tên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48" name="TextBox 3">
            <a:extLst>
              <a:ext uri="{FF2B5EF4-FFF2-40B4-BE49-F238E27FC236}">
                <a16:creationId xmlns:a16="http://schemas.microsoft.com/office/drawing/2014/main" id="{D51E0F54-AF8B-7988-CCA6-953904EB92B0}"/>
              </a:ext>
            </a:extLst>
          </p:cNvPr>
          <p:cNvSpPr txBox="1"/>
          <p:nvPr/>
        </p:nvSpPr>
        <p:spPr>
          <a:xfrm>
            <a:off x="10741691" y="8322230"/>
            <a:ext cx="3977515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Hiển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thị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danh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sách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các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loại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thuốc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đã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hết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hạn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sp>
        <p:nvSpPr>
          <p:cNvPr id="49" name="TextBox 3">
            <a:extLst>
              <a:ext uri="{FF2B5EF4-FFF2-40B4-BE49-F238E27FC236}">
                <a16:creationId xmlns:a16="http://schemas.microsoft.com/office/drawing/2014/main" id="{A0C96780-9AAC-5D00-98E0-600D26C12D96}"/>
              </a:ext>
            </a:extLst>
          </p:cNvPr>
          <p:cNvSpPr txBox="1"/>
          <p:nvPr/>
        </p:nvSpPr>
        <p:spPr>
          <a:xfrm>
            <a:off x="12730448" y="3160916"/>
            <a:ext cx="2616707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Xem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thông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tin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thuốc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9D6565B-582F-0038-0085-5B76BAFBC394}"/>
              </a:ext>
            </a:extLst>
          </p:cNvPr>
          <p:cNvCxnSpPr>
            <a:cxnSpLocks/>
            <a:endCxn id="41" idx="3"/>
          </p:cNvCxnSpPr>
          <p:nvPr/>
        </p:nvCxnSpPr>
        <p:spPr>
          <a:xfrm flipH="1" flipV="1">
            <a:off x="5070121" y="3584109"/>
            <a:ext cx="2326509" cy="16036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096F6EE-86F3-9EB0-A368-369C0E986992}"/>
              </a:ext>
            </a:extLst>
          </p:cNvPr>
          <p:cNvCxnSpPr>
            <a:cxnSpLocks/>
            <a:endCxn id="46" idx="3"/>
          </p:cNvCxnSpPr>
          <p:nvPr/>
        </p:nvCxnSpPr>
        <p:spPr>
          <a:xfrm flipH="1">
            <a:off x="4419600" y="5187732"/>
            <a:ext cx="3032885" cy="584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87D085D-A046-934B-0687-F02125656CE7}"/>
              </a:ext>
            </a:extLst>
          </p:cNvPr>
          <p:cNvCxnSpPr>
            <a:cxnSpLocks/>
            <a:endCxn id="47" idx="0"/>
          </p:cNvCxnSpPr>
          <p:nvPr/>
        </p:nvCxnSpPr>
        <p:spPr>
          <a:xfrm flipH="1">
            <a:off x="5665955" y="5187732"/>
            <a:ext cx="1745738" cy="3134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807C62C-3CAB-51DF-B864-E7F99EB3EB62}"/>
              </a:ext>
            </a:extLst>
          </p:cNvPr>
          <p:cNvCxnSpPr>
            <a:cxnSpLocks/>
            <a:endCxn id="48" idx="0"/>
          </p:cNvCxnSpPr>
          <p:nvPr/>
        </p:nvCxnSpPr>
        <p:spPr>
          <a:xfrm>
            <a:off x="10388876" y="5340713"/>
            <a:ext cx="2341573" cy="29815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89D5F3A-5B80-BBBD-15B1-49674E9FC64A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10388877" y="3584109"/>
            <a:ext cx="2341571" cy="1756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EA54323-8B69-D17D-5947-D71847CA14C2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10348084" y="5340713"/>
            <a:ext cx="2567815" cy="8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3">
            <a:extLst>
              <a:ext uri="{FF2B5EF4-FFF2-40B4-BE49-F238E27FC236}">
                <a16:creationId xmlns:a16="http://schemas.microsoft.com/office/drawing/2014/main" id="{B92315BD-AF48-A57D-0FF5-9B8468C781B5}"/>
              </a:ext>
            </a:extLst>
          </p:cNvPr>
          <p:cNvSpPr txBox="1"/>
          <p:nvPr/>
        </p:nvSpPr>
        <p:spPr>
          <a:xfrm>
            <a:off x="7603475" y="1909808"/>
            <a:ext cx="2601592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0"/>
              </a:lnSpc>
            </a:pP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Hiển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thị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danh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sách</a:t>
            </a:r>
            <a:r>
              <a:rPr lang="en-US" sz="3200" b="1" dirty="0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32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thuốc</a:t>
            </a:r>
            <a:endParaRPr lang="en-US" sz="3200" b="1" dirty="0">
              <a:solidFill>
                <a:schemeClr val="accent5"/>
              </a:solidFill>
              <a:latin typeface="Times New Roman" panose="02020603050405020304" pitchFamily="18" charset="0"/>
              <a:ea typeface="Agrandir Medium"/>
              <a:cs typeface="Times New Roman" panose="02020603050405020304" pitchFamily="18" charset="0"/>
              <a:sym typeface="Agrandir Medium"/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83AC431-3C70-B2F5-7847-FB24B172020D}"/>
              </a:ext>
            </a:extLst>
          </p:cNvPr>
          <p:cNvCxnSpPr>
            <a:cxnSpLocks/>
            <a:stCxn id="4" idx="0"/>
            <a:endCxn id="56" idx="2"/>
          </p:cNvCxnSpPr>
          <p:nvPr/>
        </p:nvCxnSpPr>
        <p:spPr>
          <a:xfrm flipV="1">
            <a:off x="8904271" y="2756194"/>
            <a:ext cx="0" cy="939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8492F852-E408-64D8-3CA6-343A06ECA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4729" y="3695707"/>
            <a:ext cx="2939084" cy="293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000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400800" y="9394333"/>
            <a:ext cx="5486400" cy="389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260"/>
              </a:lnSpc>
              <a:spcBef>
                <a:spcPct val="0"/>
              </a:spcBef>
            </a:pP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Sơ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đồi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khối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mô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tả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quan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hệ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giữa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các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 </a:t>
            </a:r>
            <a:r>
              <a:rPr lang="en-US" sz="2400" b="1" u="none" strike="noStrike" dirty="0" err="1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lớp</a:t>
            </a:r>
            <a:r>
              <a:rPr lang="en-US" sz="2400" b="1" u="none" strike="noStrike" dirty="0">
                <a:solidFill>
                  <a:srgbClr val="156669"/>
                </a:solidFill>
                <a:latin typeface="Times New Roman" panose="02020603050405020304" pitchFamily="18" charset="0"/>
                <a:ea typeface="Agrandir Medium"/>
                <a:cs typeface="Times New Roman" panose="02020603050405020304" pitchFamily="18" charset="0"/>
                <a:sym typeface="Agrandir Medium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D8FBD2-396E-46B4-8379-36204B5D2AA1}"/>
              </a:ext>
            </a:extLst>
          </p:cNvPr>
          <p:cNvSpPr txBox="1"/>
          <p:nvPr/>
        </p:nvSpPr>
        <p:spPr>
          <a:xfrm>
            <a:off x="838200" y="357483"/>
            <a:ext cx="15011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03. </a:t>
            </a:r>
            <a:r>
              <a:rPr lang="en-US" sz="800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8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8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8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8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8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en-US" sz="80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000C38-DEF6-3CF7-F4AC-010607296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660" y="2019300"/>
            <a:ext cx="11480680" cy="72314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794</Words>
  <Application>Microsoft Office PowerPoint</Application>
  <PresentationFormat>Custom</PresentationFormat>
  <Paragraphs>106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Public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Illustrated Medical Center Presentation</dc:title>
  <cp:lastModifiedBy>Đoàn Minh</cp:lastModifiedBy>
  <cp:revision>13</cp:revision>
  <dcterms:created xsi:type="dcterms:W3CDTF">2006-08-16T00:00:00Z</dcterms:created>
  <dcterms:modified xsi:type="dcterms:W3CDTF">2024-12-17T20:05:03Z</dcterms:modified>
  <dc:identifier>DAGZkQMnvIw</dc:identifier>
</cp:coreProperties>
</file>

<file path=docProps/thumbnail.jpeg>
</file>